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91" r:id="rId3"/>
    <p:sldId id="338" r:id="rId4"/>
    <p:sldId id="339" r:id="rId5"/>
    <p:sldId id="340" r:id="rId6"/>
    <p:sldId id="341" r:id="rId7"/>
    <p:sldId id="342" r:id="rId8"/>
    <p:sldId id="343" r:id="rId9"/>
    <p:sldId id="347" r:id="rId10"/>
    <p:sldId id="348" r:id="rId11"/>
    <p:sldId id="344" r:id="rId12"/>
    <p:sldId id="345" r:id="rId13"/>
    <p:sldId id="351" r:id="rId14"/>
    <p:sldId id="352" r:id="rId15"/>
    <p:sldId id="346" r:id="rId16"/>
    <p:sldId id="349" r:id="rId17"/>
    <p:sldId id="350" r:id="rId18"/>
    <p:sldId id="353" r:id="rId19"/>
    <p:sldId id="354" r:id="rId20"/>
    <p:sldId id="355" r:id="rId21"/>
    <p:sldId id="356" r:id="rId22"/>
    <p:sldId id="357" r:id="rId23"/>
    <p:sldId id="359" r:id="rId24"/>
    <p:sldId id="360" r:id="rId25"/>
    <p:sldId id="361" r:id="rId26"/>
    <p:sldId id="362" r:id="rId27"/>
    <p:sldId id="363" r:id="rId28"/>
    <p:sldId id="337" r:id="rId29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96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65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522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314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28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148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505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963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786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32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346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303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616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903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7286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9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765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7723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44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71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54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467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34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9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96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rofessorcesarcosta.com.br/upload/imagens_upload/Apostila-de-Instrumentacao-Petrobras.pdf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53196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Introdução ao Desenvolvimento de Projetos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AC6B3786-5F57-4556-95A1-32E725AC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1959902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  </a:t>
            </a:r>
            <a:r>
              <a:rPr lang="pt-BR" altLang="pt-BR" sz="2400" dirty="0"/>
              <a:t>Instrumentação Industrial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2635045" y="183971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2">
            <a:extLst>
              <a:ext uri="{FF2B5EF4-FFF2-40B4-BE49-F238E27FC236}">
                <a16:creationId xmlns:a16="http://schemas.microsoft.com/office/drawing/2014/main" id="{02C55E76-D0BF-466C-8897-1827FDD89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22" y="879081"/>
            <a:ext cx="908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 i="1" dirty="0"/>
              <a:t>Sala de Controle Digital - Estado da Arte</a:t>
            </a:r>
            <a:endParaRPr lang="pt-BR" altLang="pt-BR" sz="3600" dirty="0"/>
          </a:p>
        </p:txBody>
      </p:sp>
      <p:pic>
        <p:nvPicPr>
          <p:cNvPr id="9" name="Imagem 1">
            <a:extLst>
              <a:ext uri="{FF2B5EF4-FFF2-40B4-BE49-F238E27FC236}">
                <a16:creationId xmlns:a16="http://schemas.microsoft.com/office/drawing/2014/main" id="{55A58EF4-064C-411A-9123-00DD09F47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43" y="2409036"/>
            <a:ext cx="63230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Áudio 1">
            <a:hlinkClick r:id="" action="ppaction://media"/>
            <a:extLst>
              <a:ext uri="{FF2B5EF4-FFF2-40B4-BE49-F238E27FC236}">
                <a16:creationId xmlns:a16="http://schemas.microsoft.com/office/drawing/2014/main" id="{CD6518CB-7692-4A86-AF88-7BF50F0C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62261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90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414866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1AAB7C-2629-4E5A-A670-CBDF86F515E9}"/>
              </a:ext>
            </a:extLst>
          </p:cNvPr>
          <p:cNvSpPr txBox="1"/>
          <p:nvPr/>
        </p:nvSpPr>
        <p:spPr>
          <a:xfrm>
            <a:off x="4404851" y="2205038"/>
            <a:ext cx="590918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Devido à centralização das variáveis do processo, podemos fabricar produtos que seriam impossíveis por meio do controle manual. </a:t>
            </a:r>
          </a:p>
          <a:p>
            <a:pPr algn="just"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Mas, para atingir o nível em que estamos hoje, os sistemas de controle sofreram grandes transformações tecnológicas, como: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manual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mecânico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hidráulico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pneumático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elétrico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pt-BR" sz="2000" dirty="0">
                <a:solidFill>
                  <a:srgbClr val="FF0000"/>
                </a:solidFill>
              </a:rPr>
              <a:t>trole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eletrônico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 controle digital. </a:t>
            </a:r>
          </a:p>
        </p:txBody>
      </p:sp>
      <p:pic>
        <p:nvPicPr>
          <p:cNvPr id="9" name="Imagem 2" descr="Uma imagem contendo laranja, no interior, mesa, cadeira&#10;&#10;Descrição gerada automaticamente">
            <a:extLst>
              <a:ext uri="{FF2B5EF4-FFF2-40B4-BE49-F238E27FC236}">
                <a16:creationId xmlns:a16="http://schemas.microsoft.com/office/drawing/2014/main" id="{4BD6BFF2-86F9-4118-BC10-45B7E38B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8" y="1803297"/>
            <a:ext cx="335597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5036238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5014451" y="481350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CD5D5D2-3F2F-45F1-8F97-77045E9D6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32" y="418294"/>
            <a:ext cx="3478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b="1" dirty="0"/>
              <a:t>Malhas de Controle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793597-57C7-48A3-BA5E-C26CCF5B1D92}"/>
              </a:ext>
            </a:extLst>
          </p:cNvPr>
          <p:cNvSpPr txBox="1"/>
          <p:nvPr/>
        </p:nvSpPr>
        <p:spPr>
          <a:xfrm>
            <a:off x="5255341" y="1794088"/>
            <a:ext cx="52504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Malha de controle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constitui um conjunto de elementos (</a:t>
            </a:r>
            <a:r>
              <a:rPr lang="pt-BR" altLang="pt-BR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medidor, controlador, atuador, etc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.) com o objetivo de manter uma das variáveis do processo (</a:t>
            </a:r>
            <a:r>
              <a:rPr lang="pt-BR" alt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pressão, temperatura, nível, etc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.) dentro de um valor pré-estabelecido (</a:t>
            </a:r>
            <a:r>
              <a:rPr lang="pt-BR" altLang="pt-BR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set-point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E2BCDFE-F415-490C-8B54-20C459FA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" y="1794088"/>
            <a:ext cx="4860000" cy="215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96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5036238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5014451" y="481350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CD5D5D2-3F2F-45F1-8F97-77045E9D6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32" y="418294"/>
            <a:ext cx="347862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b="1" dirty="0"/>
              <a:t>Malhas de Controle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793597-57C7-48A3-BA5E-C26CCF5B1D92}"/>
              </a:ext>
            </a:extLst>
          </p:cNvPr>
          <p:cNvSpPr txBox="1"/>
          <p:nvPr/>
        </p:nvSpPr>
        <p:spPr>
          <a:xfrm>
            <a:off x="5255341" y="1794088"/>
            <a:ext cx="525042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malha de controle: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É composta por um sensor, para detectar a variável de processo que se quer controlar;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transmissor, para converter o sinal do sensor em um sinal pneumático, elétrico ou digital equivalente;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controlador, que compara o sinal do processo com o set point e produz um sinal apropriado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0CBF25E-C22C-424C-A2B4-A670CE7A9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1" y="2413383"/>
            <a:ext cx="49530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2635045" y="183971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Áudio 1">
            <a:hlinkClick r:id="" action="ppaction://media"/>
            <a:extLst>
              <a:ext uri="{FF2B5EF4-FFF2-40B4-BE49-F238E27FC236}">
                <a16:creationId xmlns:a16="http://schemas.microsoft.com/office/drawing/2014/main" id="{CD6518CB-7692-4A86-AF88-7BF50F0C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75" y="62261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EE3AB528-A73D-4DC8-930A-00BFEE75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4" y="1868524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47A02A6-4A1C-4820-A384-576638E7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2373349"/>
            <a:ext cx="84963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000"/>
              <a:t>   </a:t>
            </a:r>
            <a:endParaRPr lang="pt-BR" altLang="pt-BR" sz="240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pt-BR" altLang="pt-BR" sz="240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B9345EC-26D9-4270-BD6A-DC2B8991C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27" y="2373349"/>
            <a:ext cx="89646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 </a:t>
            </a: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 b="1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3A39DA5-7949-48D5-9A21-73BD486D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4" y="1868524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1C0DCA70-81CB-4F8B-814A-9F29C3460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499" y="1292261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b="1"/>
              <a:t>Sistema de Controle em Malha Fechada (“Loop”)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2CFB30B-7A3F-4346-871F-0DF259137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2568611"/>
            <a:ext cx="60483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77193660-C2EA-4A3C-9275-F2C7ACC89D04}"/>
              </a:ext>
            </a:extLst>
          </p:cNvPr>
          <p:cNvSpPr/>
          <p:nvPr/>
        </p:nvSpPr>
        <p:spPr>
          <a:xfrm>
            <a:off x="6462712" y="4273586"/>
            <a:ext cx="1296987" cy="692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BEE1737-199B-4F12-95CA-594C91F438AE}"/>
              </a:ext>
            </a:extLst>
          </p:cNvPr>
          <p:cNvCxnSpPr/>
          <p:nvPr/>
        </p:nvCxnSpPr>
        <p:spPr>
          <a:xfrm flipH="1">
            <a:off x="7326312" y="3308386"/>
            <a:ext cx="433387" cy="936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B97B024-A869-4AC7-AECB-60AA9CD9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774" y="2876586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/>
              <a:t>Sensor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269520D-878A-4FA8-9C87-ABEBBF691D1A}"/>
              </a:ext>
            </a:extLst>
          </p:cNvPr>
          <p:cNvSpPr/>
          <p:nvPr/>
        </p:nvSpPr>
        <p:spPr>
          <a:xfrm>
            <a:off x="4625974" y="2357474"/>
            <a:ext cx="1189038" cy="10795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85E7AD2-F281-428A-B370-DADF307DCD2D}"/>
              </a:ext>
            </a:extLst>
          </p:cNvPr>
          <p:cNvSpPr/>
          <p:nvPr/>
        </p:nvSpPr>
        <p:spPr>
          <a:xfrm>
            <a:off x="2862262" y="3021049"/>
            <a:ext cx="1189037" cy="12525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8FC78DDF-78BD-4026-942F-7AED51F3953C}"/>
              </a:ext>
            </a:extLst>
          </p:cNvPr>
          <p:cNvCxnSpPr/>
          <p:nvPr/>
        </p:nvCxnSpPr>
        <p:spPr>
          <a:xfrm>
            <a:off x="2070099" y="2876586"/>
            <a:ext cx="1223963" cy="792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5935FAC-01FC-43C0-85BF-2E440A48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4" y="2546386"/>
            <a:ext cx="180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/>
              <a:t>Atuador</a:t>
            </a:r>
          </a:p>
        </p:txBody>
      </p:sp>
    </p:spTree>
    <p:extLst>
      <p:ext uri="{BB962C8B-B14F-4D97-AF65-F5344CB8AC3E}">
        <p14:creationId xmlns:p14="http://schemas.microsoft.com/office/powerpoint/2010/main" val="336833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414866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CDEDE09-D923-4F70-9213-447CD9C4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266" y="1418563"/>
            <a:ext cx="478933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Variável de Processo (PV) </a:t>
            </a: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7561CEB4-83D3-4F8A-8DBA-031DE4700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819" y="2277186"/>
            <a:ext cx="589622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400" dirty="0"/>
              <a:t>As principais grandezas que traduzem transferências de energia num processo são chamadas de “Variáveis de Processo” - PV).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400" dirty="0"/>
              <a:t>São exemplos de variáveis de processo: Pressão, temperatura, nível, vazão, densidade, pH.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400" dirty="0"/>
              <a:t>A PV (Variável de Processo) é o que deseja-se controlar em  um processo industrial.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5A8AA0-B5BA-4FFD-A487-637979F05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40" y="2277186"/>
            <a:ext cx="3744000" cy="225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9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1D592DB-0275-4DF5-9A85-3586D962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916" y="1219662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4A356F5-4A1E-4E89-8214-D24A9830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941" y="1724487"/>
            <a:ext cx="84963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000"/>
              <a:t>   </a:t>
            </a:r>
            <a:endParaRPr lang="pt-BR" altLang="pt-BR" sz="240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pt-BR" altLang="pt-BR" sz="24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158B2C-11B7-4F16-9CED-83466BAFE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91" y="1724487"/>
            <a:ext cx="89646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 </a:t>
            </a: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 b="1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747E6644-B4B6-4C7D-8D1F-817F846F1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916" y="1219662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FAADE6C1-FA4C-41C7-822B-9ED9F9620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841" y="643399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2400" b="1"/>
              <a:t>Variável de Processo (PV) </a:t>
            </a:r>
          </a:p>
        </p:txBody>
      </p:sp>
      <p:pic>
        <p:nvPicPr>
          <p:cNvPr id="14" name="Áudio 1">
            <a:hlinkClick r:id="" action="ppaction://media"/>
            <a:extLst>
              <a:ext uri="{FF2B5EF4-FFF2-40B4-BE49-F238E27FC236}">
                <a16:creationId xmlns:a16="http://schemas.microsoft.com/office/drawing/2014/main" id="{B2FE2B19-AD75-485E-A2F5-7D715D47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66" y="6393324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">
            <a:extLst>
              <a:ext uri="{FF2B5EF4-FFF2-40B4-BE49-F238E27FC236}">
                <a16:creationId xmlns:a16="http://schemas.microsoft.com/office/drawing/2014/main" id="{DF03EFB7-1F2E-4C49-80BC-08E16786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04" y="1826087"/>
            <a:ext cx="77692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8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737418" y="14449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1D1A985-42B1-4E3D-A74F-F0518A1F9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570" y="904839"/>
            <a:ext cx="324566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Set-Point (SP)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762365-9847-4C61-BE1F-0F48120D3141}"/>
              </a:ext>
            </a:extLst>
          </p:cNvPr>
          <p:cNvSpPr txBox="1"/>
          <p:nvPr/>
        </p:nvSpPr>
        <p:spPr>
          <a:xfrm>
            <a:off x="546920" y="1484671"/>
            <a:ext cx="9472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o valor desejável para uma determinada variável de processo.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Em um processo industrial deseja-se controlar a PV a partir de um determinado Set-point.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</a:pPr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71510ED-B838-4C72-A09E-E8EF3B63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8" y="3361415"/>
            <a:ext cx="93916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8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737418" y="14449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78DFBFE-55D3-4226-8492-A5CD4F177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45" y="2301210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596096D-7840-4FBA-8F5D-86F20050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70" y="2806035"/>
            <a:ext cx="84963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000"/>
              <a:t>   </a:t>
            </a:r>
            <a:endParaRPr lang="pt-BR" altLang="pt-BR" sz="240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pt-BR" altLang="pt-BR" sz="24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8B959C2-A1CF-4B84-B4BC-F2C6C39E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0" y="2806035"/>
            <a:ext cx="89646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 </a:t>
            </a: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 b="1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8984DC82-57D5-4713-90B8-1FFD11DF1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45" y="2301210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58318CA-8726-4DF5-9F54-138A1CAA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08" y="3193385"/>
            <a:ext cx="60483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8">
            <a:extLst>
              <a:ext uri="{FF2B5EF4-FFF2-40B4-BE49-F238E27FC236}">
                <a16:creationId xmlns:a16="http://schemas.microsoft.com/office/drawing/2014/main" id="{32C51C56-7326-4D6A-AB52-0E118691E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320" y="4172872"/>
            <a:ext cx="2160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400" b="1"/>
              <a:t>PV = Temperatura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436ABBB-3A57-4F60-ADC5-C474F05DD7F5}"/>
              </a:ext>
            </a:extLst>
          </p:cNvPr>
          <p:cNvCxnSpPr/>
          <p:nvPr/>
        </p:nvCxnSpPr>
        <p:spPr>
          <a:xfrm flipH="1">
            <a:off x="6055545" y="4480847"/>
            <a:ext cx="576263" cy="628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Áudio 1">
            <a:hlinkClick r:id="" action="ppaction://media"/>
            <a:extLst>
              <a:ext uri="{FF2B5EF4-FFF2-40B4-BE49-F238E27FC236}">
                <a16:creationId xmlns:a16="http://schemas.microsoft.com/office/drawing/2014/main" id="{23B0A9C9-7634-44BF-8AA3-89B096F8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095" y="7474872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588D2A78-8C8E-4055-BF22-B46C1665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50" y="829640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Erro (E)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A6A5F80-DE9C-4B46-8DAC-90380A2B8263}"/>
              </a:ext>
            </a:extLst>
          </p:cNvPr>
          <p:cNvSpPr txBox="1"/>
          <p:nvPr/>
        </p:nvSpPr>
        <p:spPr>
          <a:xfrm>
            <a:off x="402457" y="1602658"/>
            <a:ext cx="985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a diferença entre a Variável de Processo (PV) e o set-point (SP).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7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737418" y="14449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A78DFBFE-55D3-4226-8492-A5CD4F177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45" y="2301210"/>
            <a:ext cx="849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596096D-7840-4FBA-8F5D-86F20050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70" y="2806035"/>
            <a:ext cx="84963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000"/>
              <a:t>   </a:t>
            </a:r>
            <a:endParaRPr lang="pt-BR" altLang="pt-BR" sz="240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pt-BR" altLang="pt-BR" sz="24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8B959C2-A1CF-4B84-B4BC-F2C6C39E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20" y="2806035"/>
            <a:ext cx="89646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/>
              <a:t> </a:t>
            </a:r>
            <a:endParaRPr lang="pt-BR" altLang="pt-BR" sz="180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1800" b="1"/>
          </a:p>
        </p:txBody>
      </p:sp>
      <p:pic>
        <p:nvPicPr>
          <p:cNvPr id="17" name="Áudio 1">
            <a:hlinkClick r:id="" action="ppaction://media"/>
            <a:extLst>
              <a:ext uri="{FF2B5EF4-FFF2-40B4-BE49-F238E27FC236}">
                <a16:creationId xmlns:a16="http://schemas.microsoft.com/office/drawing/2014/main" id="{23B0A9C9-7634-44BF-8AA3-89B096F83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095" y="7474872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8E685D4-6484-4AF8-B5F3-2D43B37BD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73" y="3628573"/>
            <a:ext cx="60483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>
            <a:extLst>
              <a:ext uri="{FF2B5EF4-FFF2-40B4-BE49-F238E27FC236}">
                <a16:creationId xmlns:a16="http://schemas.microsoft.com/office/drawing/2014/main" id="{DD5D2A98-A9B8-4422-8244-67733C07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49" y="757253"/>
            <a:ext cx="835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Variável Manipulada (MV) </a:t>
            </a:r>
          </a:p>
        </p:txBody>
      </p:sp>
      <p:sp>
        <p:nvSpPr>
          <p:cNvPr id="21" name="CaixaDeTexto 9">
            <a:extLst>
              <a:ext uri="{FF2B5EF4-FFF2-40B4-BE49-F238E27FC236}">
                <a16:creationId xmlns:a16="http://schemas.microsoft.com/office/drawing/2014/main" id="{38A0BF4D-B0D9-4178-BE68-13E0E181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74" y="1357329"/>
            <a:ext cx="84963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400" dirty="0"/>
              <a:t>Um controlador analisa o erro (E) e, a partir dele, calcula qual deverá ser a atitude a ser tomada.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400" dirty="0"/>
              <a:t>Ou seja, qual deve ser o valor do elemento final de controle para que o erro seja nulo.</a:t>
            </a:r>
          </a:p>
        </p:txBody>
      </p:sp>
    </p:spTree>
    <p:extLst>
      <p:ext uri="{BB962C8B-B14F-4D97-AF65-F5344CB8AC3E}">
        <p14:creationId xmlns:p14="http://schemas.microsoft.com/office/powerpoint/2010/main" val="323923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E8AA616-A9F0-42D8-A5DE-336AE3CCE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880" y="1535163"/>
            <a:ext cx="61183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Os processos industriais exigem controle na fabricação de seus produtos. Estes processos são muito variados e abrangem diversos tipos de produtos, como, por exemplo, a fabricação dos derivados do petróleo, produtos alimentícios, a indústria de papel e celulose etc.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1F9CC0A-8FA6-4D7E-B9D8-436C4C3E4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5" y="4148138"/>
            <a:ext cx="573220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Em todos estes processos é absolutamente necessário controlar e manter constantes algumas variáveis, tais como: </a:t>
            </a:r>
            <a:r>
              <a:rPr lang="pt-BR" altLang="pt-BR" sz="2000" dirty="0">
                <a:solidFill>
                  <a:srgbClr val="FF0000"/>
                </a:solidFill>
              </a:rPr>
              <a:t>pressão</a:t>
            </a:r>
            <a:r>
              <a:rPr lang="pt-BR" altLang="pt-BR" sz="2000" dirty="0"/>
              <a:t>, </a:t>
            </a:r>
            <a:r>
              <a:rPr lang="pt-BR" altLang="pt-BR" sz="2000" dirty="0">
                <a:solidFill>
                  <a:srgbClr val="0033CC"/>
                </a:solidFill>
              </a:rPr>
              <a:t>vazão</a:t>
            </a:r>
            <a:r>
              <a:rPr lang="pt-BR" altLang="pt-BR" sz="2000" dirty="0"/>
              <a:t>, </a:t>
            </a:r>
            <a:r>
              <a:rPr lang="pt-BR" altLang="pt-BR" sz="2000" dirty="0">
                <a:solidFill>
                  <a:srgbClr val="008000"/>
                </a:solidFill>
              </a:rPr>
              <a:t>temperatura</a:t>
            </a:r>
            <a:r>
              <a:rPr lang="pt-BR" altLang="pt-BR" sz="2000" dirty="0"/>
              <a:t>, </a:t>
            </a:r>
            <a:r>
              <a:rPr lang="pt-BR" altLang="pt-BR" sz="2000" dirty="0">
                <a:solidFill>
                  <a:srgbClr val="FF0000"/>
                </a:solidFill>
              </a:rPr>
              <a:t>nível,</a:t>
            </a:r>
            <a:r>
              <a:rPr lang="pt-BR" altLang="pt-BR" sz="2000" dirty="0"/>
              <a:t> </a:t>
            </a:r>
            <a:r>
              <a:rPr lang="pt-BR" altLang="pt-BR" sz="2000" dirty="0">
                <a:solidFill>
                  <a:srgbClr val="0070C0"/>
                </a:solidFill>
              </a:rPr>
              <a:t>pH,</a:t>
            </a:r>
            <a:r>
              <a:rPr lang="pt-BR" altLang="pt-BR" sz="2000" dirty="0"/>
              <a:t> </a:t>
            </a:r>
            <a:r>
              <a:rPr lang="pt-BR" altLang="pt-BR" sz="2000" dirty="0">
                <a:solidFill>
                  <a:srgbClr val="0033CC"/>
                </a:solidFill>
              </a:rPr>
              <a:t>condutividade</a:t>
            </a:r>
            <a:r>
              <a:rPr lang="pt-BR" altLang="pt-BR" sz="2000" dirty="0"/>
              <a:t>, </a:t>
            </a:r>
            <a:r>
              <a:rPr lang="pt-BR" altLang="pt-BR" sz="2000" dirty="0">
                <a:solidFill>
                  <a:srgbClr val="FF0000"/>
                </a:solidFill>
              </a:rPr>
              <a:t>velocidade</a:t>
            </a:r>
            <a:r>
              <a:rPr lang="pt-BR" altLang="pt-BR" sz="2000" dirty="0"/>
              <a:t>, </a:t>
            </a:r>
            <a:r>
              <a:rPr lang="pt-BR" altLang="pt-BR" sz="2000" dirty="0">
                <a:solidFill>
                  <a:srgbClr val="0033CC"/>
                </a:solidFill>
              </a:rPr>
              <a:t>umidade</a:t>
            </a:r>
            <a:r>
              <a:rPr lang="pt-BR" altLang="pt-BR" sz="2000" dirty="0"/>
              <a:t> etc.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4A619C-5FF9-4663-8102-855AA8070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8" y="1535163"/>
            <a:ext cx="3636000" cy="36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560651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5879690" y="395174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7">
            <a:extLst>
              <a:ext uri="{FF2B5EF4-FFF2-40B4-BE49-F238E27FC236}">
                <a16:creationId xmlns:a16="http://schemas.microsoft.com/office/drawing/2014/main" id="{E21C1C69-B5D3-42D8-ACA9-9051BAFCA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6387" y="1366802"/>
            <a:ext cx="309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dirty="0"/>
              <a:t> </a:t>
            </a:r>
            <a:r>
              <a:rPr lang="pt-BR" altLang="pt-BR" sz="2400" b="1" dirty="0"/>
              <a:t>Malha aberta</a:t>
            </a:r>
            <a:endParaRPr lang="pt-BR" altLang="pt-BR" sz="24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8AD0649-D77E-4648-BA71-8A480EEF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8" y="2320981"/>
            <a:ext cx="4968000" cy="274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86B31432-E13F-46AB-A609-33C1113DBB65}"/>
              </a:ext>
            </a:extLst>
          </p:cNvPr>
          <p:cNvSpPr/>
          <p:nvPr/>
        </p:nvSpPr>
        <p:spPr>
          <a:xfrm>
            <a:off x="3768232" y="2475321"/>
            <a:ext cx="1548000" cy="2592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CaixaDeTexto 6">
            <a:extLst>
              <a:ext uri="{FF2B5EF4-FFF2-40B4-BE49-F238E27FC236}">
                <a16:creationId xmlns:a16="http://schemas.microsoft.com/office/drawing/2014/main" id="{127FD475-6820-4D22-B559-F9713CB2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78" y="2401908"/>
            <a:ext cx="4200492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400" dirty="0"/>
              <a:t>Na malha aberta, a informação sobre a variável controlada não é utilizada para ajustar qualquer entrada do sistema para compensar variações nas variáveis do processo.</a:t>
            </a:r>
          </a:p>
        </p:txBody>
      </p:sp>
    </p:spTree>
    <p:extLst>
      <p:ext uri="{BB962C8B-B14F-4D97-AF65-F5344CB8AC3E}">
        <p14:creationId xmlns:p14="http://schemas.microsoft.com/office/powerpoint/2010/main" val="358483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414866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2459586E-D66A-444F-BDB6-D8784FC7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272"/>
            <a:ext cx="474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  </a:t>
            </a:r>
            <a:r>
              <a:rPr lang="pt-BR" altLang="pt-BR" sz="2000" b="1" dirty="0"/>
              <a:t>Instrumentos de Medição</a:t>
            </a:r>
            <a:endParaRPr lang="pt-BR" alt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ACFFF1-1644-41A2-8A11-3961DFDFE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13" y="1898270"/>
            <a:ext cx="3852000" cy="29388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CEFC8BB-63B0-46FC-B2C1-782EAAC71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970" y="1796049"/>
            <a:ext cx="35052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9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414866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2459586E-D66A-444F-BDB6-D8784FC7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272"/>
            <a:ext cx="474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  </a:t>
            </a:r>
            <a:r>
              <a:rPr lang="pt-BR" altLang="pt-BR" sz="2000" b="1" dirty="0"/>
              <a:t>Instrumentos de Medição</a:t>
            </a:r>
            <a:endParaRPr lang="pt-BR" alt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89445E-AB5D-4C77-8F5F-3433BD01A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0" y="1100044"/>
            <a:ext cx="3771900" cy="51625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F6F52E-8155-45BF-9DBB-3F43FAFDE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296" y="2067992"/>
            <a:ext cx="42481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0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414866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2459586E-D66A-444F-BDB6-D8784FC7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272"/>
            <a:ext cx="474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  </a:t>
            </a:r>
            <a:r>
              <a:rPr lang="pt-BR" altLang="pt-BR" sz="2000" b="1" dirty="0"/>
              <a:t>Instrumentos de Medição</a:t>
            </a:r>
            <a:endParaRPr lang="pt-BR" alt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8C859E-5DDE-4C9B-B8DC-380582D9C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68" y="1297883"/>
            <a:ext cx="3924000" cy="48446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69554A-9BD6-42B5-8168-1C891BA56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532" y="1990443"/>
            <a:ext cx="42100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3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414866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2459586E-D66A-444F-BDB6-D8784FC7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272"/>
            <a:ext cx="4742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  </a:t>
            </a:r>
            <a:r>
              <a:rPr lang="pt-BR" altLang="pt-BR" sz="2000" b="1" dirty="0"/>
              <a:t>Instrumentos de Medição</a:t>
            </a:r>
            <a:endParaRPr lang="pt-BR" altLang="pt-BR"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78EFFD-A651-49C8-BEDB-C22C248CC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46" y="1734367"/>
            <a:ext cx="3780000" cy="37457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558FD58-E4F3-435D-B961-5FE132190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350" y="1366802"/>
            <a:ext cx="3962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1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2372646" y="459274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D913F84F-0281-4E4B-B4AF-903835C9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26" y="2920488"/>
            <a:ext cx="68056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411DEEA-9164-46EA-A8FC-6FB930579B66}"/>
              </a:ext>
            </a:extLst>
          </p:cNvPr>
          <p:cNvSpPr txBox="1"/>
          <p:nvPr/>
        </p:nvSpPr>
        <p:spPr>
          <a:xfrm>
            <a:off x="707923" y="1288026"/>
            <a:ext cx="948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Controlador Lógico Programável - CLP</a:t>
            </a:r>
          </a:p>
        </p:txBody>
      </p:sp>
    </p:spTree>
    <p:extLst>
      <p:ext uri="{BB962C8B-B14F-4D97-AF65-F5344CB8AC3E}">
        <p14:creationId xmlns:p14="http://schemas.microsoft.com/office/powerpoint/2010/main" val="111146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2372646" y="459274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11DEEA-9164-46EA-A8FC-6FB930579B66}"/>
              </a:ext>
            </a:extLst>
          </p:cNvPr>
          <p:cNvSpPr txBox="1"/>
          <p:nvPr/>
        </p:nvSpPr>
        <p:spPr>
          <a:xfrm>
            <a:off x="707923" y="1288026"/>
            <a:ext cx="948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Controlador Lógico Programável - CLP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795A363-3D30-4298-98C7-B54E11C8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77" y="1915601"/>
            <a:ext cx="67341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14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2372646" y="459274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11DEEA-9164-46EA-A8FC-6FB930579B66}"/>
              </a:ext>
            </a:extLst>
          </p:cNvPr>
          <p:cNvSpPr txBox="1"/>
          <p:nvPr/>
        </p:nvSpPr>
        <p:spPr>
          <a:xfrm>
            <a:off x="707923" y="1288026"/>
            <a:ext cx="948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Controlador Lógico Programável - CLP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538BD72-ADFB-4D95-BFF1-30C472CD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93" y="2659216"/>
            <a:ext cx="47339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9305094-992E-4B2D-87A5-DFE009C8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18" y="2832851"/>
            <a:ext cx="3219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77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B84B52-A8CC-4B60-AC1E-ACC40CDD71A7}"/>
              </a:ext>
            </a:extLst>
          </p:cNvPr>
          <p:cNvSpPr txBox="1"/>
          <p:nvPr/>
        </p:nvSpPr>
        <p:spPr>
          <a:xfrm>
            <a:off x="4529258" y="1010034"/>
            <a:ext cx="561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http://professorcesarcosta.com.br/disciplinas/n2en2indep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D322EF-B649-4043-B0DF-AC8E8BC2B85B}"/>
              </a:ext>
            </a:extLst>
          </p:cNvPr>
          <p:cNvSpPr txBox="1"/>
          <p:nvPr/>
        </p:nvSpPr>
        <p:spPr>
          <a:xfrm>
            <a:off x="4689987" y="1931548"/>
            <a:ext cx="5240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http://professorcesarcosta.com.br/upload/imagens_upload/Apostila%20de%20Automacao%201.pdf</a:t>
            </a:r>
          </a:p>
        </p:txBody>
      </p:sp>
      <p:sp>
        <p:nvSpPr>
          <p:cNvPr id="21" name="CaixaDeTexto 12">
            <a:extLst>
              <a:ext uri="{FF2B5EF4-FFF2-40B4-BE49-F238E27FC236}">
                <a16:creationId xmlns:a16="http://schemas.microsoft.com/office/drawing/2014/main" id="{B3933C50-D8F4-4D1D-BCB9-B4E6C7D7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594" y="3407631"/>
            <a:ext cx="586888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hlinkClick r:id="rId5"/>
              </a:rPr>
              <a:t>http://professorcesarcosta.com.br/upload/imagens_upload/Apostila-de-Instrumentacao-Petrobras.pdf</a:t>
            </a:r>
            <a:endParaRPr lang="pt-BR" altLang="pt-BR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1">
            <a:extLst>
              <a:ext uri="{FF2B5EF4-FFF2-40B4-BE49-F238E27FC236}">
                <a16:creationId xmlns:a16="http://schemas.microsoft.com/office/drawing/2014/main" id="{E3887B84-207C-4B6A-A678-1195D5D5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294" y="279861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b="1"/>
              <a:t>Instrumentação Industrial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20A8A81-B252-419A-BCF3-BD5F7C6A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231" y="2280111"/>
            <a:ext cx="5905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FB0C0EF7-9B35-4E0E-9551-E6443A56569B}"/>
              </a:ext>
            </a:extLst>
          </p:cNvPr>
          <p:cNvSpPr/>
          <p:nvPr/>
        </p:nvSpPr>
        <p:spPr>
          <a:xfrm>
            <a:off x="3218769" y="4947111"/>
            <a:ext cx="5329237" cy="177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2105AD-3DE5-4F93-8AB7-00040522F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444" y="4515311"/>
            <a:ext cx="2051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Instrumentação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/>
              <a:t>Industrial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D5362BA-CD4A-4A48-9899-CBF247BD3CD4}"/>
              </a:ext>
            </a:extLst>
          </p:cNvPr>
          <p:cNvCxnSpPr/>
          <p:nvPr/>
        </p:nvCxnSpPr>
        <p:spPr>
          <a:xfrm>
            <a:off x="2571069" y="5123323"/>
            <a:ext cx="1728787" cy="506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6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1">
            <a:extLst>
              <a:ext uri="{FF2B5EF4-FFF2-40B4-BE49-F238E27FC236}">
                <a16:creationId xmlns:a16="http://schemas.microsoft.com/office/drawing/2014/main" id="{1EA34FE7-88B8-46E9-ADB1-381A5B79A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71" y="1839094"/>
            <a:ext cx="6048000" cy="229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DE6708-3EE3-4CE8-B917-6975518EF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0" y="1839094"/>
            <a:ext cx="3960000" cy="30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9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4">
            <a:extLst>
              <a:ext uri="{FF2B5EF4-FFF2-40B4-BE49-F238E27FC236}">
                <a16:creationId xmlns:a16="http://schemas.microsoft.com/office/drawing/2014/main" id="{94D37260-9D06-45E5-ABAD-15FF6D44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71" y="2279904"/>
            <a:ext cx="6084000" cy="335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7E42B7-62CE-4C3E-9114-BFC5D649EE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75" y="1881293"/>
            <a:ext cx="3960000" cy="26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8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414866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1524C47-58CC-44B3-8060-7F4FA9ED8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375" y="1398801"/>
            <a:ext cx="595834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Os instrumentos de medição e controle permitem manter constantes as variáveis do processo, objetivando a melhoria em qualidade, o aumento em quantidade do produto e a segurança.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DED0DD-EB37-4D39-8A78-6F90B9754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529" y="3770313"/>
            <a:ext cx="59583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No princípio da era industrial, o operário atingia os objetivos citados através de controle manual destas variáveis, utilizando somente instrumentos simples (</a:t>
            </a:r>
            <a:r>
              <a:rPr lang="pt-BR" altLang="pt-BR" sz="2000" dirty="0">
                <a:solidFill>
                  <a:srgbClr val="FF0000"/>
                </a:solidFill>
              </a:rPr>
              <a:t>manômetro, termômetro, válvulas manuais etc</a:t>
            </a:r>
            <a:r>
              <a:rPr lang="pt-BR" altLang="pt-BR" sz="2000" dirty="0"/>
              <a:t>.), e isto era suficiente, por serem simples os processos.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2CC03F-C440-4F5E-A951-1EF29B0DB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0" y="1601684"/>
            <a:ext cx="4068000" cy="33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4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487841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5112774" y="41935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B8900319-2AF5-46EC-9447-DEB8A02E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24" y="1366802"/>
            <a:ext cx="46831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3C79A5-67EC-4231-93CE-65A16B430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86" y="1930448"/>
            <a:ext cx="4320000" cy="24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1787" y="0"/>
            <a:ext cx="414866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13006" y="469106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C855DA-332C-448E-9DFC-A868267B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21" y="1812002"/>
            <a:ext cx="366904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Enquanto isso, os operadores iam se liberando de sua atuação física direta no processo e, ao mesmo tempo, ocorria a centralização das variáveis em uma única sala. </a:t>
            </a: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id="{CC62D0E5-4C6C-4CB9-A223-D62FEFD3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13" y="2871809"/>
            <a:ext cx="5868000" cy="28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2">
            <a:extLst>
              <a:ext uri="{FF2B5EF4-FFF2-40B4-BE49-F238E27FC236}">
                <a16:creationId xmlns:a16="http://schemas.microsoft.com/office/drawing/2014/main" id="{79423D1D-1E72-4893-B194-95FC732D7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006" y="1366802"/>
            <a:ext cx="6267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i="1" dirty="0"/>
              <a:t>Sala de Controle - Analógica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249480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2635045" y="183971"/>
            <a:ext cx="573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Instrumentação Industrial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2">
            <a:extLst>
              <a:ext uri="{FF2B5EF4-FFF2-40B4-BE49-F238E27FC236}">
                <a16:creationId xmlns:a16="http://schemas.microsoft.com/office/drawing/2014/main" id="{79423D1D-1E72-4893-B194-95FC732D7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561" y="953847"/>
            <a:ext cx="6267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i="1" dirty="0"/>
              <a:t>Sala de Controle - Analógica</a:t>
            </a:r>
            <a:endParaRPr lang="pt-BR" altLang="pt-BR" sz="2800" dirty="0"/>
          </a:p>
        </p:txBody>
      </p:sp>
      <p:pic>
        <p:nvPicPr>
          <p:cNvPr id="11" name="Imagem 1">
            <a:extLst>
              <a:ext uri="{FF2B5EF4-FFF2-40B4-BE49-F238E27FC236}">
                <a16:creationId xmlns:a16="http://schemas.microsoft.com/office/drawing/2014/main" id="{99A1F6DD-A82C-4BAF-B285-8AB300D2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85" y="1777188"/>
            <a:ext cx="619918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5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787</Words>
  <Application>Microsoft Office PowerPoint</Application>
  <PresentationFormat>Personalizar</PresentationFormat>
  <Paragraphs>113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107</cp:revision>
  <dcterms:created xsi:type="dcterms:W3CDTF">2022-01-16T23:09:25Z</dcterms:created>
  <dcterms:modified xsi:type="dcterms:W3CDTF">2022-03-30T20:43:31Z</dcterms:modified>
</cp:coreProperties>
</file>